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82" r:id="rId4"/>
    <p:sldId id="269" r:id="rId5"/>
    <p:sldId id="284" r:id="rId6"/>
    <p:sldId id="286" r:id="rId7"/>
    <p:sldId id="283" r:id="rId8"/>
    <p:sldId id="285" r:id="rId9"/>
    <p:sldId id="293" r:id="rId10"/>
    <p:sldId id="272" r:id="rId11"/>
    <p:sldId id="287" r:id="rId12"/>
    <p:sldId id="288" r:id="rId13"/>
    <p:sldId id="295" r:id="rId14"/>
    <p:sldId id="296" r:id="rId15"/>
    <p:sldId id="297" r:id="rId16"/>
    <p:sldId id="294" r:id="rId17"/>
    <p:sldId id="270" r:id="rId18"/>
    <p:sldId id="289" r:id="rId19"/>
    <p:sldId id="290" r:id="rId20"/>
    <p:sldId id="291" r:id="rId21"/>
    <p:sldId id="292" r:id="rId22"/>
    <p:sldId id="298" r:id="rId23"/>
    <p:sldId id="300" r:id="rId24"/>
    <p:sldId id="301" r:id="rId25"/>
    <p:sldId id="302" r:id="rId26"/>
    <p:sldId id="304" r:id="rId27"/>
    <p:sldId id="273" r:id="rId28"/>
    <p:sldId id="307" r:id="rId29"/>
    <p:sldId id="305" r:id="rId30"/>
    <p:sldId id="306" r:id="rId3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CCECFF"/>
    <a:srgbClr val="C33DB3"/>
    <a:srgbClr val="FFCCFF"/>
    <a:srgbClr val="E2AC00"/>
    <a:srgbClr val="006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05" autoAdjust="0"/>
    <p:restoredTop sz="96529" autoAdjust="0"/>
  </p:normalViewPr>
  <p:slideViewPr>
    <p:cSldViewPr>
      <p:cViewPr varScale="1">
        <p:scale>
          <a:sx n="116" d="100"/>
          <a:sy n="116" d="100"/>
        </p:scale>
        <p:origin x="139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6E5BE0-9857-4A49-AE79-9436BFE17B4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AF543B8-C0BE-4B8A-BC7D-0D7647C75B03}">
      <dgm:prSet phldrT="[Texto]" custT="1"/>
      <dgm:spPr/>
      <dgm:t>
        <a:bodyPr/>
        <a:lstStyle/>
        <a:p>
          <a:r>
            <a:rPr lang="ca-ES" sz="2000" b="1" noProof="0" dirty="0">
              <a:latin typeface="Century Gothic" panose="020B0502020202020204" pitchFamily="34" charset="0"/>
            </a:rPr>
            <a:t>Anys 90 del segle XIX i primers anys del S. XX. És només en part una continuació de l’Impressionisme.</a:t>
          </a:r>
        </a:p>
      </dgm:t>
    </dgm:pt>
    <dgm:pt modelId="{11DFE8B8-F562-43F2-A483-ADDAE56F6F96}" type="parTrans" cxnId="{CD961A92-75DD-40C4-97B3-6CF0C730CADA}">
      <dgm:prSet/>
      <dgm:spPr/>
      <dgm:t>
        <a:bodyPr/>
        <a:lstStyle/>
        <a:p>
          <a:endParaRPr lang="es-ES"/>
        </a:p>
      </dgm:t>
    </dgm:pt>
    <dgm:pt modelId="{2DAB30D8-6EDB-4198-97FB-53B5B74D0CA3}" type="sibTrans" cxnId="{CD961A92-75DD-40C4-97B3-6CF0C730CADA}">
      <dgm:prSet/>
      <dgm:spPr/>
      <dgm:t>
        <a:bodyPr/>
        <a:lstStyle/>
        <a:p>
          <a:endParaRPr lang="es-ES"/>
        </a:p>
      </dgm:t>
    </dgm:pt>
    <dgm:pt modelId="{44A0C9BD-A8E9-4A84-AE4C-195414B34D34}">
      <dgm:prSet phldrT="[Texto]" custT="1"/>
      <dgm:spPr/>
      <dgm:t>
        <a:bodyPr/>
        <a:lstStyle/>
        <a:p>
          <a:r>
            <a:rPr lang="ca-ES" sz="2000" b="1" noProof="0" dirty="0">
              <a:latin typeface="Century Gothic" panose="020B0502020202020204" pitchFamily="34" charset="0"/>
            </a:rPr>
            <a:t>Segueix amb els colors vius, temes de la vida real, pinzellades gruixudes, però incorpora més emoció i major expressivitat.</a:t>
          </a:r>
        </a:p>
      </dgm:t>
    </dgm:pt>
    <dgm:pt modelId="{34546D5F-FDE7-4143-BC07-4F445E351684}" type="parTrans" cxnId="{1CA7C0A4-4E98-4900-AF55-AAFE4E909309}">
      <dgm:prSet/>
      <dgm:spPr/>
      <dgm:t>
        <a:bodyPr/>
        <a:lstStyle/>
        <a:p>
          <a:endParaRPr lang="es-ES"/>
        </a:p>
      </dgm:t>
    </dgm:pt>
    <dgm:pt modelId="{A9C6ADE4-AFB3-4F57-B7FB-B80A03D775E5}" type="sibTrans" cxnId="{1CA7C0A4-4E98-4900-AF55-AAFE4E909309}">
      <dgm:prSet/>
      <dgm:spPr/>
      <dgm:t>
        <a:bodyPr/>
        <a:lstStyle/>
        <a:p>
          <a:endParaRPr lang="es-ES"/>
        </a:p>
      </dgm:t>
    </dgm:pt>
    <dgm:pt modelId="{D4BDF450-D62F-42B9-ADFE-36B48B19C5B6}">
      <dgm:prSet phldrT="[Texto]" custT="1"/>
      <dgm:spPr/>
      <dgm:t>
        <a:bodyPr/>
        <a:lstStyle/>
        <a:p>
          <a:r>
            <a:rPr lang="ca-ES" sz="2000" b="1" noProof="0" dirty="0">
              <a:latin typeface="Century Gothic" panose="020B0502020202020204" pitchFamily="34" charset="0"/>
            </a:rPr>
            <a:t>Els seus autors més coneguts són Paul Cézanne, Paul Gauguin,  Henri de </a:t>
          </a:r>
          <a:r>
            <a:rPr lang="ca-ES" sz="2000" b="1" noProof="0" dirty="0" err="1">
              <a:latin typeface="Century Gothic" panose="020B0502020202020204" pitchFamily="34" charset="0"/>
            </a:rPr>
            <a:t>Tolouse-Lautrec</a:t>
          </a:r>
          <a:r>
            <a:rPr lang="ca-ES" sz="2000" b="1" noProof="0" dirty="0">
              <a:latin typeface="Century Gothic" panose="020B0502020202020204" pitchFamily="34" charset="0"/>
            </a:rPr>
            <a:t> i Vincent Van Gogh</a:t>
          </a:r>
        </a:p>
      </dgm:t>
    </dgm:pt>
    <dgm:pt modelId="{14B38423-7EA7-4ABB-9208-0A0463039394}" type="parTrans" cxnId="{620542A0-E586-49B1-A941-2CDAE5F6A2EB}">
      <dgm:prSet/>
      <dgm:spPr/>
      <dgm:t>
        <a:bodyPr/>
        <a:lstStyle/>
        <a:p>
          <a:endParaRPr lang="es-ES"/>
        </a:p>
      </dgm:t>
    </dgm:pt>
    <dgm:pt modelId="{88AAA061-0015-4D96-9B85-45B6B19E1DB3}" type="sibTrans" cxnId="{620542A0-E586-49B1-A941-2CDAE5F6A2EB}">
      <dgm:prSet/>
      <dgm:spPr/>
      <dgm:t>
        <a:bodyPr/>
        <a:lstStyle/>
        <a:p>
          <a:endParaRPr lang="es-ES"/>
        </a:p>
      </dgm:t>
    </dgm:pt>
    <dgm:pt modelId="{E15BDC13-D01F-4ECA-95A1-56B8ED96663D}" type="pres">
      <dgm:prSet presAssocID="{4B6E5BE0-9857-4A49-AE79-9436BFE17B47}" presName="linear" presStyleCnt="0">
        <dgm:presLayoutVars>
          <dgm:dir/>
          <dgm:animLvl val="lvl"/>
          <dgm:resizeHandles val="exact"/>
        </dgm:presLayoutVars>
      </dgm:prSet>
      <dgm:spPr/>
    </dgm:pt>
    <dgm:pt modelId="{AFA0273B-8E3A-4FD2-A855-75A6E1E092AE}" type="pres">
      <dgm:prSet presAssocID="{CAF543B8-C0BE-4B8A-BC7D-0D7647C75B03}" presName="parentLin" presStyleCnt="0"/>
      <dgm:spPr/>
    </dgm:pt>
    <dgm:pt modelId="{7DBF9D85-6ACE-470A-9A58-D5CADEC448AA}" type="pres">
      <dgm:prSet presAssocID="{CAF543B8-C0BE-4B8A-BC7D-0D7647C75B03}" presName="parentLeftMargin" presStyleLbl="node1" presStyleIdx="0" presStyleCnt="3"/>
      <dgm:spPr/>
    </dgm:pt>
    <dgm:pt modelId="{25C87D18-35BD-4F10-A637-0F3925F3BBF3}" type="pres">
      <dgm:prSet presAssocID="{CAF543B8-C0BE-4B8A-BC7D-0D7647C75B03}" presName="parentText" presStyleLbl="node1" presStyleIdx="0" presStyleCnt="3" custScaleX="121116">
        <dgm:presLayoutVars>
          <dgm:chMax val="0"/>
          <dgm:bulletEnabled val="1"/>
        </dgm:presLayoutVars>
      </dgm:prSet>
      <dgm:spPr/>
    </dgm:pt>
    <dgm:pt modelId="{C8190EBF-4914-47F8-B6D6-7B30D0F288CF}" type="pres">
      <dgm:prSet presAssocID="{CAF543B8-C0BE-4B8A-BC7D-0D7647C75B03}" presName="negativeSpace" presStyleCnt="0"/>
      <dgm:spPr/>
    </dgm:pt>
    <dgm:pt modelId="{B595C389-83D7-49DE-9CA5-C7D9AC713B85}" type="pres">
      <dgm:prSet presAssocID="{CAF543B8-C0BE-4B8A-BC7D-0D7647C75B03}" presName="childText" presStyleLbl="conFgAcc1" presStyleIdx="0" presStyleCnt="3">
        <dgm:presLayoutVars>
          <dgm:bulletEnabled val="1"/>
        </dgm:presLayoutVars>
      </dgm:prSet>
      <dgm:spPr/>
    </dgm:pt>
    <dgm:pt modelId="{DE23212B-BE11-4152-8496-E85068BB97F3}" type="pres">
      <dgm:prSet presAssocID="{2DAB30D8-6EDB-4198-97FB-53B5B74D0CA3}" presName="spaceBetweenRectangles" presStyleCnt="0"/>
      <dgm:spPr/>
    </dgm:pt>
    <dgm:pt modelId="{9BE2FB89-E825-4584-B5F3-D5EFFC0DBE92}" type="pres">
      <dgm:prSet presAssocID="{44A0C9BD-A8E9-4A84-AE4C-195414B34D34}" presName="parentLin" presStyleCnt="0"/>
      <dgm:spPr/>
    </dgm:pt>
    <dgm:pt modelId="{DA1E27F9-37FA-4040-A7A4-CCA1FE1606AB}" type="pres">
      <dgm:prSet presAssocID="{44A0C9BD-A8E9-4A84-AE4C-195414B34D34}" presName="parentLeftMargin" presStyleLbl="node1" presStyleIdx="0" presStyleCnt="3"/>
      <dgm:spPr/>
    </dgm:pt>
    <dgm:pt modelId="{04025F29-38E8-4A2B-9E13-428462778FF4}" type="pres">
      <dgm:prSet presAssocID="{44A0C9BD-A8E9-4A84-AE4C-195414B34D34}" presName="parentText" presStyleLbl="node1" presStyleIdx="1" presStyleCnt="3" custScaleX="120256">
        <dgm:presLayoutVars>
          <dgm:chMax val="0"/>
          <dgm:bulletEnabled val="1"/>
        </dgm:presLayoutVars>
      </dgm:prSet>
      <dgm:spPr/>
    </dgm:pt>
    <dgm:pt modelId="{8ADD8426-6322-4765-B24F-712E46CB801D}" type="pres">
      <dgm:prSet presAssocID="{44A0C9BD-A8E9-4A84-AE4C-195414B34D34}" presName="negativeSpace" presStyleCnt="0"/>
      <dgm:spPr/>
    </dgm:pt>
    <dgm:pt modelId="{076D174C-8612-4732-AE9A-D33C044FA9DA}" type="pres">
      <dgm:prSet presAssocID="{44A0C9BD-A8E9-4A84-AE4C-195414B34D34}" presName="childText" presStyleLbl="conFgAcc1" presStyleIdx="1" presStyleCnt="3">
        <dgm:presLayoutVars>
          <dgm:bulletEnabled val="1"/>
        </dgm:presLayoutVars>
      </dgm:prSet>
      <dgm:spPr/>
    </dgm:pt>
    <dgm:pt modelId="{FD9D2288-403B-4576-A7F2-0F3951742489}" type="pres">
      <dgm:prSet presAssocID="{A9C6ADE4-AFB3-4F57-B7FB-B80A03D775E5}" presName="spaceBetweenRectangles" presStyleCnt="0"/>
      <dgm:spPr/>
    </dgm:pt>
    <dgm:pt modelId="{ECE7EAB2-71FF-4FF2-BC47-90538539B831}" type="pres">
      <dgm:prSet presAssocID="{D4BDF450-D62F-42B9-ADFE-36B48B19C5B6}" presName="parentLin" presStyleCnt="0"/>
      <dgm:spPr/>
    </dgm:pt>
    <dgm:pt modelId="{5E3182D9-900B-42CA-B721-B49967534A76}" type="pres">
      <dgm:prSet presAssocID="{D4BDF450-D62F-42B9-ADFE-36B48B19C5B6}" presName="parentLeftMargin" presStyleLbl="node1" presStyleIdx="1" presStyleCnt="3"/>
      <dgm:spPr/>
    </dgm:pt>
    <dgm:pt modelId="{1E7C17A3-9155-41F9-B5BD-219E4F21CD97}" type="pres">
      <dgm:prSet presAssocID="{D4BDF450-D62F-42B9-ADFE-36B48B19C5B6}" presName="parentText" presStyleLbl="node1" presStyleIdx="2" presStyleCnt="3" custScaleX="121772">
        <dgm:presLayoutVars>
          <dgm:chMax val="0"/>
          <dgm:bulletEnabled val="1"/>
        </dgm:presLayoutVars>
      </dgm:prSet>
      <dgm:spPr/>
    </dgm:pt>
    <dgm:pt modelId="{D00C7487-5028-40E9-BC8B-9E6BD86B1947}" type="pres">
      <dgm:prSet presAssocID="{D4BDF450-D62F-42B9-ADFE-36B48B19C5B6}" presName="negativeSpace" presStyleCnt="0"/>
      <dgm:spPr/>
    </dgm:pt>
    <dgm:pt modelId="{7C8DA108-A6CC-4D38-BDDC-08AE68633DE4}" type="pres">
      <dgm:prSet presAssocID="{D4BDF450-D62F-42B9-ADFE-36B48B19C5B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D961A92-75DD-40C4-97B3-6CF0C730CADA}" srcId="{4B6E5BE0-9857-4A49-AE79-9436BFE17B47}" destId="{CAF543B8-C0BE-4B8A-BC7D-0D7647C75B03}" srcOrd="0" destOrd="0" parTransId="{11DFE8B8-F562-43F2-A483-ADDAE56F6F96}" sibTransId="{2DAB30D8-6EDB-4198-97FB-53B5B74D0CA3}"/>
    <dgm:cxn modelId="{59C9C90C-D81F-4C71-8FB2-7CE14CF4D059}" type="presOf" srcId="{4B6E5BE0-9857-4A49-AE79-9436BFE17B47}" destId="{E15BDC13-D01F-4ECA-95A1-56B8ED96663D}" srcOrd="0" destOrd="0" presId="urn:microsoft.com/office/officeart/2005/8/layout/list1"/>
    <dgm:cxn modelId="{EFA6873D-B5AC-44F4-A29D-478DCF47ABC4}" type="presOf" srcId="{D4BDF450-D62F-42B9-ADFE-36B48B19C5B6}" destId="{5E3182D9-900B-42CA-B721-B49967534A76}" srcOrd="0" destOrd="0" presId="urn:microsoft.com/office/officeart/2005/8/layout/list1"/>
    <dgm:cxn modelId="{1CA7C0A4-4E98-4900-AF55-AAFE4E909309}" srcId="{4B6E5BE0-9857-4A49-AE79-9436BFE17B47}" destId="{44A0C9BD-A8E9-4A84-AE4C-195414B34D34}" srcOrd="1" destOrd="0" parTransId="{34546D5F-FDE7-4143-BC07-4F445E351684}" sibTransId="{A9C6ADE4-AFB3-4F57-B7FB-B80A03D775E5}"/>
    <dgm:cxn modelId="{29F2F403-44D1-4F94-8118-F33CDF6324E7}" type="presOf" srcId="{CAF543B8-C0BE-4B8A-BC7D-0D7647C75B03}" destId="{25C87D18-35BD-4F10-A637-0F3925F3BBF3}" srcOrd="1" destOrd="0" presId="urn:microsoft.com/office/officeart/2005/8/layout/list1"/>
    <dgm:cxn modelId="{9AFF5BD0-0512-418C-B319-33D19CB4099C}" type="presOf" srcId="{D4BDF450-D62F-42B9-ADFE-36B48B19C5B6}" destId="{1E7C17A3-9155-41F9-B5BD-219E4F21CD97}" srcOrd="1" destOrd="0" presId="urn:microsoft.com/office/officeart/2005/8/layout/list1"/>
    <dgm:cxn modelId="{4BC51DF7-62DB-44BA-8DE1-8A4EAF20156B}" type="presOf" srcId="{44A0C9BD-A8E9-4A84-AE4C-195414B34D34}" destId="{DA1E27F9-37FA-4040-A7A4-CCA1FE1606AB}" srcOrd="0" destOrd="0" presId="urn:microsoft.com/office/officeart/2005/8/layout/list1"/>
    <dgm:cxn modelId="{7B28213F-613E-4EF0-8B0E-8387F0CE1696}" type="presOf" srcId="{CAF543B8-C0BE-4B8A-BC7D-0D7647C75B03}" destId="{7DBF9D85-6ACE-470A-9A58-D5CADEC448AA}" srcOrd="0" destOrd="0" presId="urn:microsoft.com/office/officeart/2005/8/layout/list1"/>
    <dgm:cxn modelId="{149D00FE-BEFB-4D2B-B7CD-EC736144FBB5}" type="presOf" srcId="{44A0C9BD-A8E9-4A84-AE4C-195414B34D34}" destId="{04025F29-38E8-4A2B-9E13-428462778FF4}" srcOrd="1" destOrd="0" presId="urn:microsoft.com/office/officeart/2005/8/layout/list1"/>
    <dgm:cxn modelId="{620542A0-E586-49B1-A941-2CDAE5F6A2EB}" srcId="{4B6E5BE0-9857-4A49-AE79-9436BFE17B47}" destId="{D4BDF450-D62F-42B9-ADFE-36B48B19C5B6}" srcOrd="2" destOrd="0" parTransId="{14B38423-7EA7-4ABB-9208-0A0463039394}" sibTransId="{88AAA061-0015-4D96-9B85-45B6B19E1DB3}"/>
    <dgm:cxn modelId="{6DA7C619-BEBC-4F2C-9E57-614BA8EAF1AF}" type="presParOf" srcId="{E15BDC13-D01F-4ECA-95A1-56B8ED96663D}" destId="{AFA0273B-8E3A-4FD2-A855-75A6E1E092AE}" srcOrd="0" destOrd="0" presId="urn:microsoft.com/office/officeart/2005/8/layout/list1"/>
    <dgm:cxn modelId="{09D462A4-AD24-4D1F-A64B-2839F64BFF99}" type="presParOf" srcId="{AFA0273B-8E3A-4FD2-A855-75A6E1E092AE}" destId="{7DBF9D85-6ACE-470A-9A58-D5CADEC448AA}" srcOrd="0" destOrd="0" presId="urn:microsoft.com/office/officeart/2005/8/layout/list1"/>
    <dgm:cxn modelId="{62FA602D-60F5-4314-B559-A0129DF35B47}" type="presParOf" srcId="{AFA0273B-8E3A-4FD2-A855-75A6E1E092AE}" destId="{25C87D18-35BD-4F10-A637-0F3925F3BBF3}" srcOrd="1" destOrd="0" presId="urn:microsoft.com/office/officeart/2005/8/layout/list1"/>
    <dgm:cxn modelId="{92DAFDEB-9ADB-4065-BFDF-7306717B70A0}" type="presParOf" srcId="{E15BDC13-D01F-4ECA-95A1-56B8ED96663D}" destId="{C8190EBF-4914-47F8-B6D6-7B30D0F288CF}" srcOrd="1" destOrd="0" presId="urn:microsoft.com/office/officeart/2005/8/layout/list1"/>
    <dgm:cxn modelId="{ACED6B5C-616D-4534-B33C-690D872ADA2A}" type="presParOf" srcId="{E15BDC13-D01F-4ECA-95A1-56B8ED96663D}" destId="{B595C389-83D7-49DE-9CA5-C7D9AC713B85}" srcOrd="2" destOrd="0" presId="urn:microsoft.com/office/officeart/2005/8/layout/list1"/>
    <dgm:cxn modelId="{CF920B8A-FA75-4D25-8BD1-D97E0600BE96}" type="presParOf" srcId="{E15BDC13-D01F-4ECA-95A1-56B8ED96663D}" destId="{DE23212B-BE11-4152-8496-E85068BB97F3}" srcOrd="3" destOrd="0" presId="urn:microsoft.com/office/officeart/2005/8/layout/list1"/>
    <dgm:cxn modelId="{A442F070-AC11-46A1-9489-959D4AF80684}" type="presParOf" srcId="{E15BDC13-D01F-4ECA-95A1-56B8ED96663D}" destId="{9BE2FB89-E825-4584-B5F3-D5EFFC0DBE92}" srcOrd="4" destOrd="0" presId="urn:microsoft.com/office/officeart/2005/8/layout/list1"/>
    <dgm:cxn modelId="{DD270109-FA08-4383-AB36-5D1C5585D5BA}" type="presParOf" srcId="{9BE2FB89-E825-4584-B5F3-D5EFFC0DBE92}" destId="{DA1E27F9-37FA-4040-A7A4-CCA1FE1606AB}" srcOrd="0" destOrd="0" presId="urn:microsoft.com/office/officeart/2005/8/layout/list1"/>
    <dgm:cxn modelId="{C8AC6886-300E-497A-B074-1B7F623F364E}" type="presParOf" srcId="{9BE2FB89-E825-4584-B5F3-D5EFFC0DBE92}" destId="{04025F29-38E8-4A2B-9E13-428462778FF4}" srcOrd="1" destOrd="0" presId="urn:microsoft.com/office/officeart/2005/8/layout/list1"/>
    <dgm:cxn modelId="{970BF6AF-FD67-4C58-94C8-72547F4E9E06}" type="presParOf" srcId="{E15BDC13-D01F-4ECA-95A1-56B8ED96663D}" destId="{8ADD8426-6322-4765-B24F-712E46CB801D}" srcOrd="5" destOrd="0" presId="urn:microsoft.com/office/officeart/2005/8/layout/list1"/>
    <dgm:cxn modelId="{5067B334-8652-4067-BA84-709AE6368CC9}" type="presParOf" srcId="{E15BDC13-D01F-4ECA-95A1-56B8ED96663D}" destId="{076D174C-8612-4732-AE9A-D33C044FA9DA}" srcOrd="6" destOrd="0" presId="urn:microsoft.com/office/officeart/2005/8/layout/list1"/>
    <dgm:cxn modelId="{BC86DAE6-6FD1-40A0-97C7-33D4011816A0}" type="presParOf" srcId="{E15BDC13-D01F-4ECA-95A1-56B8ED96663D}" destId="{FD9D2288-403B-4576-A7F2-0F3951742489}" srcOrd="7" destOrd="0" presId="urn:microsoft.com/office/officeart/2005/8/layout/list1"/>
    <dgm:cxn modelId="{7652760F-6AEF-49BF-B253-A07CAE7EA3C5}" type="presParOf" srcId="{E15BDC13-D01F-4ECA-95A1-56B8ED96663D}" destId="{ECE7EAB2-71FF-4FF2-BC47-90538539B831}" srcOrd="8" destOrd="0" presId="urn:microsoft.com/office/officeart/2005/8/layout/list1"/>
    <dgm:cxn modelId="{E61D730E-8FBD-466B-BACC-43943AD0B74F}" type="presParOf" srcId="{ECE7EAB2-71FF-4FF2-BC47-90538539B831}" destId="{5E3182D9-900B-42CA-B721-B49967534A76}" srcOrd="0" destOrd="0" presId="urn:microsoft.com/office/officeart/2005/8/layout/list1"/>
    <dgm:cxn modelId="{834F49DB-809F-4EF3-8671-AE407A9406C1}" type="presParOf" srcId="{ECE7EAB2-71FF-4FF2-BC47-90538539B831}" destId="{1E7C17A3-9155-41F9-B5BD-219E4F21CD97}" srcOrd="1" destOrd="0" presId="urn:microsoft.com/office/officeart/2005/8/layout/list1"/>
    <dgm:cxn modelId="{084F807E-1D07-40E8-B6B5-D0D52FE6D1A8}" type="presParOf" srcId="{E15BDC13-D01F-4ECA-95A1-56B8ED96663D}" destId="{D00C7487-5028-40E9-BC8B-9E6BD86B1947}" srcOrd="9" destOrd="0" presId="urn:microsoft.com/office/officeart/2005/8/layout/list1"/>
    <dgm:cxn modelId="{A7E82937-141D-4F02-BCB6-9A2CF055E8D2}" type="presParOf" srcId="{E15BDC13-D01F-4ECA-95A1-56B8ED96663D}" destId="{7C8DA108-A6CC-4D38-BDDC-08AE68633DE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5C389-83D7-49DE-9CA5-C7D9AC713B85}">
      <dsp:nvSpPr>
        <dsp:cNvPr id="0" name=""/>
        <dsp:cNvSpPr/>
      </dsp:nvSpPr>
      <dsp:spPr>
        <a:xfrm>
          <a:off x="0" y="566280"/>
          <a:ext cx="8504238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87D18-35BD-4F10-A637-0F3925F3BBF3}">
      <dsp:nvSpPr>
        <dsp:cNvPr id="0" name=""/>
        <dsp:cNvSpPr/>
      </dsp:nvSpPr>
      <dsp:spPr>
        <a:xfrm>
          <a:off x="425211" y="64439"/>
          <a:ext cx="7209995" cy="10036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008" tIns="0" rIns="22500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000" b="1" kern="1200" noProof="0" dirty="0">
              <a:latin typeface="Century Gothic" panose="020B0502020202020204" pitchFamily="34" charset="0"/>
            </a:rPr>
            <a:t>Anys 90 del segle XIX i primers anys del S. XX. És només en part una continuació de l’Impressionisme.</a:t>
          </a:r>
        </a:p>
      </dsp:txBody>
      <dsp:txXfrm>
        <a:off x="474207" y="113435"/>
        <a:ext cx="7112003" cy="905688"/>
      </dsp:txXfrm>
    </dsp:sp>
    <dsp:sp modelId="{076D174C-8612-4732-AE9A-D33C044FA9DA}">
      <dsp:nvSpPr>
        <dsp:cNvPr id="0" name=""/>
        <dsp:cNvSpPr/>
      </dsp:nvSpPr>
      <dsp:spPr>
        <a:xfrm>
          <a:off x="0" y="2108520"/>
          <a:ext cx="8504238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5">
              <a:hueOff val="-2510283"/>
              <a:satOff val="20547"/>
              <a:lumOff val="-3333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25F29-38E8-4A2B-9E13-428462778FF4}">
      <dsp:nvSpPr>
        <dsp:cNvPr id="0" name=""/>
        <dsp:cNvSpPr/>
      </dsp:nvSpPr>
      <dsp:spPr>
        <a:xfrm>
          <a:off x="425211" y="1606680"/>
          <a:ext cx="7158799" cy="1003680"/>
        </a:xfrm>
        <a:prstGeom prst="roundRect">
          <a:avLst/>
        </a:prstGeom>
        <a:solidFill>
          <a:schemeClr val="accent5">
            <a:hueOff val="-2510283"/>
            <a:satOff val="20547"/>
            <a:lumOff val="-3333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008" tIns="0" rIns="22500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000" b="1" kern="1200" noProof="0" dirty="0">
              <a:latin typeface="Century Gothic" panose="020B0502020202020204" pitchFamily="34" charset="0"/>
            </a:rPr>
            <a:t>Segueix amb els colors vius, temes de la vida real, pinzellades gruixudes, però incorpora més emoció i major expressivitat.</a:t>
          </a:r>
        </a:p>
      </dsp:txBody>
      <dsp:txXfrm>
        <a:off x="474207" y="1655676"/>
        <a:ext cx="7060807" cy="905688"/>
      </dsp:txXfrm>
    </dsp:sp>
    <dsp:sp modelId="{7C8DA108-A6CC-4D38-BDDC-08AE68633DE4}">
      <dsp:nvSpPr>
        <dsp:cNvPr id="0" name=""/>
        <dsp:cNvSpPr/>
      </dsp:nvSpPr>
      <dsp:spPr>
        <a:xfrm>
          <a:off x="0" y="3650760"/>
          <a:ext cx="8504238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5">
              <a:hueOff val="-5020566"/>
              <a:satOff val="41093"/>
              <a:lumOff val="-6666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7C17A3-9155-41F9-B5BD-219E4F21CD97}">
      <dsp:nvSpPr>
        <dsp:cNvPr id="0" name=""/>
        <dsp:cNvSpPr/>
      </dsp:nvSpPr>
      <dsp:spPr>
        <a:xfrm>
          <a:off x="425211" y="3148920"/>
          <a:ext cx="7249046" cy="1003680"/>
        </a:xfrm>
        <a:prstGeom prst="roundRect">
          <a:avLst/>
        </a:prstGeom>
        <a:solidFill>
          <a:schemeClr val="accent5">
            <a:hueOff val="-5020566"/>
            <a:satOff val="41093"/>
            <a:lumOff val="-6666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008" tIns="0" rIns="22500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000" b="1" kern="1200" noProof="0" dirty="0">
              <a:latin typeface="Century Gothic" panose="020B0502020202020204" pitchFamily="34" charset="0"/>
            </a:rPr>
            <a:t>Els seus autors més coneguts són Paul Cézanne, Paul Gauguin,  Henri de </a:t>
          </a:r>
          <a:r>
            <a:rPr lang="ca-ES" sz="2000" b="1" kern="1200" noProof="0" dirty="0" err="1">
              <a:latin typeface="Century Gothic" panose="020B0502020202020204" pitchFamily="34" charset="0"/>
            </a:rPr>
            <a:t>Tolouse-Lautrec</a:t>
          </a:r>
          <a:r>
            <a:rPr lang="ca-ES" sz="2000" b="1" kern="1200" noProof="0" dirty="0">
              <a:latin typeface="Century Gothic" panose="020B0502020202020204" pitchFamily="34" charset="0"/>
            </a:rPr>
            <a:t> i Vincent Van Gogh</a:t>
          </a:r>
        </a:p>
      </dsp:txBody>
      <dsp:txXfrm>
        <a:off x="474207" y="3197916"/>
        <a:ext cx="7151054" cy="905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16/11/2016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16/11/2016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16/11/2016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16/11/2016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16/11/2016</a:t>
            </a:fld>
            <a:endParaRPr lang="es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16/11/2016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16/11/2016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5" name="24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16/11/2016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16/11/2016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16/11/2016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16/11/2016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16/11/2016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://www.portaldhistoria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taldhistoria.com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taldhistoria.com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taldhistoria.com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taldhistoria.com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hyperlink" Target="http://www.portaldhistori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taldhistoria.com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taldhistoria.com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://www.portaldhistoria.com/" TargetMode="External"/><Relationship Id="rId4" Type="http://schemas.openxmlformats.org/officeDocument/2006/relationships/image" Target="../media/image6.jpe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taldhistoria.com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taldhistoria.com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hyperlink" Target="http://www.portaldhistoria.com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taldhistoria.com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portaldhistoria.com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taldhistoria.com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taldhistoria.com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rtaldhistoria.com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85852" y="2819400"/>
            <a:ext cx="6886548" cy="2337792"/>
          </a:xfrm>
          <a:solidFill>
            <a:schemeClr val="bg1">
              <a:lumMod val="65000"/>
            </a:schemeClr>
          </a:solidFill>
        </p:spPr>
        <p:txBody>
          <a:bodyPr>
            <a:normAutofit lnSpcReduction="10000"/>
          </a:bodyPr>
          <a:lstStyle/>
          <a:p>
            <a:endParaRPr lang="ca-ES" sz="800" dirty="0">
              <a:solidFill>
                <a:schemeClr val="accent5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ca-ES" sz="32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L’Art Europeu de finals del segle XIX (iii)</a:t>
            </a:r>
          </a:p>
          <a:p>
            <a:r>
              <a:rPr lang="ca-ES" sz="3200" dirty="0">
                <a:solidFill>
                  <a:schemeClr val="accent5">
                    <a:lumMod val="50000"/>
                  </a:schemeClr>
                </a:solidFill>
                <a:latin typeface="Century Gothic" pitchFamily="34" charset="0"/>
              </a:rPr>
              <a:t>IMPRESSIONISME I POSTIMPRESSIONISME</a:t>
            </a: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a-ES" sz="5400" b="1" dirty="0">
                <a:latin typeface="Century Gothic" pitchFamily="34" charset="0"/>
              </a:rPr>
              <a:t>Història de l’Art </a:t>
            </a:r>
          </a:p>
        </p:txBody>
      </p:sp>
      <p:pic>
        <p:nvPicPr>
          <p:cNvPr id="4" name="3 Imagen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584325"/>
            <a:ext cx="1996378" cy="517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a-ES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L' Impressionisme – Edgar </a:t>
            </a:r>
            <a:r>
              <a:rPr lang="ca-ES" sz="3200" b="1" dirty="0" err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Degas</a:t>
            </a:r>
            <a:endParaRPr lang="ca-ES" sz="3200" dirty="0"/>
          </a:p>
        </p:txBody>
      </p:sp>
      <p:pic>
        <p:nvPicPr>
          <p:cNvPr id="10" name="9 Marcador de contenido" descr="L'estrella, Edgar Degas, 187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74932" y="1628800"/>
            <a:ext cx="3652898" cy="4536504"/>
          </a:xfrm>
        </p:spPr>
      </p:pic>
      <p:pic>
        <p:nvPicPr>
          <p:cNvPr id="7" name="3 Imagen" descr="LogoColorTextBelow.jpe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7860" y="218421"/>
            <a:ext cx="618291" cy="618291"/>
          </a:xfrm>
          <a:prstGeom prst="rect">
            <a:avLst/>
          </a:prstGeom>
        </p:spPr>
      </p:pic>
      <p:sp>
        <p:nvSpPr>
          <p:cNvPr id="6" name="6 Llamada con línea 1 (barra de énfasis)"/>
          <p:cNvSpPr/>
          <p:nvPr/>
        </p:nvSpPr>
        <p:spPr>
          <a:xfrm>
            <a:off x="827584" y="1628800"/>
            <a:ext cx="2607967" cy="4392488"/>
          </a:xfrm>
          <a:prstGeom prst="accentCallout1">
            <a:avLst>
              <a:gd name="adj1" fmla="val 82363"/>
              <a:gd name="adj2" fmla="val 102775"/>
              <a:gd name="adj3" fmla="val 70508"/>
              <a:gd name="adj4" fmla="val 168458"/>
            </a:avLst>
          </a:prstGeom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i="1" dirty="0">
                <a:latin typeface="Century Gothic" panose="020B0502020202020204" pitchFamily="34" charset="0"/>
              </a:rPr>
              <a:t>EDGAR DEGAS</a:t>
            </a: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L’Estrella. Retrat de Rosa Mauri</a:t>
            </a:r>
          </a:p>
          <a:p>
            <a:pPr algn="ctr"/>
            <a:endParaRPr lang="ca-ES" b="1" i="1" dirty="0">
              <a:latin typeface="Century Gothic" panose="020B0502020202020204" pitchFamily="34" charset="0"/>
            </a:endParaRP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1878</a:t>
            </a: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Oli sobre tela</a:t>
            </a: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58 x 42 cm.</a:t>
            </a: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Museu </a:t>
            </a:r>
            <a:r>
              <a:rPr lang="ca-ES" b="1" i="1" dirty="0" err="1">
                <a:latin typeface="Century Gothic" panose="020B0502020202020204" pitchFamily="34" charset="0"/>
              </a:rPr>
              <a:t>d’Orsay</a:t>
            </a:r>
            <a:r>
              <a:rPr lang="ca-ES" b="1" i="1" dirty="0">
                <a:latin typeface="Century Gothic" panose="020B0502020202020204" pitchFamily="34" charset="0"/>
              </a:rPr>
              <a:t>, París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11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a-ES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L' Impressionisme – Edgar </a:t>
            </a:r>
            <a:r>
              <a:rPr lang="ca-ES" sz="3200" b="1" dirty="0" err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Degas</a:t>
            </a:r>
            <a:endParaRPr lang="ca-ES" sz="3200" dirty="0"/>
          </a:p>
        </p:txBody>
      </p:sp>
      <p:pic>
        <p:nvPicPr>
          <p:cNvPr id="10" name="9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52691"/>
            <a:ext cx="5616624" cy="3706387"/>
          </a:xfrm>
        </p:spPr>
      </p:pic>
      <p:pic>
        <p:nvPicPr>
          <p:cNvPr id="7" name="3 Imagen" descr="LogoColorTextBelow.jpe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7860" y="218421"/>
            <a:ext cx="618291" cy="618291"/>
          </a:xfrm>
          <a:prstGeom prst="rect">
            <a:avLst/>
          </a:prstGeom>
        </p:spPr>
      </p:pic>
      <p:sp>
        <p:nvSpPr>
          <p:cNvPr id="3" name="Globo: línea doblada 2"/>
          <p:cNvSpPr/>
          <p:nvPr/>
        </p:nvSpPr>
        <p:spPr>
          <a:xfrm>
            <a:off x="3347864" y="1628800"/>
            <a:ext cx="5400600" cy="72008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5636"/>
              <a:gd name="adj6" fmla="val -347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latin typeface="Century Gothic" panose="020B0502020202020204" pitchFamily="34" charset="0"/>
              </a:rPr>
              <a:t>EDGAR DEGAS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La Plaça de la Concòrdia (Paris)</a:t>
            </a:r>
          </a:p>
        </p:txBody>
      </p:sp>
      <p:sp>
        <p:nvSpPr>
          <p:cNvPr id="4" name="Globo: línea doblada 3"/>
          <p:cNvSpPr/>
          <p:nvPr/>
        </p:nvSpPr>
        <p:spPr>
          <a:xfrm>
            <a:off x="6444208" y="2580805"/>
            <a:ext cx="2304256" cy="3450158"/>
          </a:xfrm>
          <a:prstGeom prst="borderCallout2">
            <a:avLst>
              <a:gd name="adj1" fmla="val 18989"/>
              <a:gd name="adj2" fmla="val -110"/>
              <a:gd name="adj3" fmla="val 18989"/>
              <a:gd name="adj4" fmla="val -8802"/>
              <a:gd name="adj5" fmla="val 27022"/>
              <a:gd name="adj6" fmla="val -159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latin typeface="Century Gothic" panose="020B0502020202020204" pitchFamily="34" charset="0"/>
              </a:rPr>
              <a:t>1875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Oli sobre tela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Museu de l’Ermitage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(Sant Petersburg)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78 x 118 cm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Quadre perdut durant molts anys després de la 2GM.</a:t>
            </a:r>
          </a:p>
        </p:txBody>
      </p:sp>
    </p:spTree>
    <p:extLst>
      <p:ext uri="{BB962C8B-B14F-4D97-AF65-F5344CB8AC3E}">
        <p14:creationId xmlns:p14="http://schemas.microsoft.com/office/powerpoint/2010/main" val="638753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a-ES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L' Impressionisme – </a:t>
            </a:r>
            <a:r>
              <a:rPr lang="ca-ES" sz="3200" b="1" dirty="0" err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Camille</a:t>
            </a:r>
            <a:r>
              <a:rPr lang="ca-ES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ca-ES" sz="3200" b="1" dirty="0" err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Pissarro</a:t>
            </a:r>
            <a:endParaRPr lang="ca-ES" sz="3200" dirty="0"/>
          </a:p>
        </p:txBody>
      </p:sp>
      <p:pic>
        <p:nvPicPr>
          <p:cNvPr id="10" name="9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4409084" cy="3706387"/>
          </a:xfrm>
        </p:spPr>
      </p:pic>
      <p:pic>
        <p:nvPicPr>
          <p:cNvPr id="7" name="3 Imagen" descr="LogoColorTextBelow.jpe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7860" y="218421"/>
            <a:ext cx="618291" cy="618291"/>
          </a:xfrm>
          <a:prstGeom prst="rect">
            <a:avLst/>
          </a:prstGeom>
        </p:spPr>
      </p:pic>
      <p:sp>
        <p:nvSpPr>
          <p:cNvPr id="4" name="Globo: línea doblada 3"/>
          <p:cNvSpPr/>
          <p:nvPr/>
        </p:nvSpPr>
        <p:spPr>
          <a:xfrm>
            <a:off x="5724127" y="1700808"/>
            <a:ext cx="3112023" cy="3450158"/>
          </a:xfrm>
          <a:prstGeom prst="borderCallout2">
            <a:avLst>
              <a:gd name="adj1" fmla="val 18989"/>
              <a:gd name="adj2" fmla="val -110"/>
              <a:gd name="adj3" fmla="val 33076"/>
              <a:gd name="adj4" fmla="val -8802"/>
              <a:gd name="adj5" fmla="val 26306"/>
              <a:gd name="adj6" fmla="val -3415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latin typeface="Century Gothic" panose="020B0502020202020204" pitchFamily="34" charset="0"/>
              </a:rPr>
              <a:t>CAMIILLE PISSARRO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Entrada a </a:t>
            </a:r>
            <a:r>
              <a:rPr lang="ca-ES" b="1" dirty="0" err="1">
                <a:latin typeface="Century Gothic" panose="020B0502020202020204" pitchFamily="34" charset="0"/>
              </a:rPr>
              <a:t>Voisins</a:t>
            </a:r>
            <a:endParaRPr lang="ca-ES" b="1" dirty="0">
              <a:latin typeface="Century Gothic" panose="020B0502020202020204" pitchFamily="34" charset="0"/>
            </a:endParaRP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1872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Oli sobre tela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Museu </a:t>
            </a:r>
            <a:r>
              <a:rPr lang="ca-ES" b="1" dirty="0" err="1">
                <a:latin typeface="Century Gothic" panose="020B0502020202020204" pitchFamily="34" charset="0"/>
              </a:rPr>
              <a:t>d’Orsay</a:t>
            </a:r>
            <a:endParaRPr lang="ca-ES" b="1" dirty="0">
              <a:latin typeface="Century Gothic" panose="020B0502020202020204" pitchFamily="34" charset="0"/>
            </a:endParaRP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París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46 x 55 cm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809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a-ES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L' Impressionisme – </a:t>
            </a:r>
            <a:r>
              <a:rPr lang="ca-ES" sz="3200" b="1" dirty="0" err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Camille</a:t>
            </a:r>
            <a:r>
              <a:rPr lang="ca-ES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ca-ES" sz="3200" b="1" dirty="0" err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Pissarro</a:t>
            </a:r>
            <a:endParaRPr lang="ca-ES" sz="3200" dirty="0"/>
          </a:p>
        </p:txBody>
      </p:sp>
      <p:pic>
        <p:nvPicPr>
          <p:cNvPr id="10" name="9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3816424" cy="4741908"/>
          </a:xfrm>
        </p:spPr>
      </p:pic>
      <p:pic>
        <p:nvPicPr>
          <p:cNvPr id="7" name="3 Imagen" descr="LogoColorTextBelow.jpe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7860" y="218421"/>
            <a:ext cx="618291" cy="618291"/>
          </a:xfrm>
          <a:prstGeom prst="rect">
            <a:avLst/>
          </a:prstGeom>
        </p:spPr>
      </p:pic>
      <p:sp>
        <p:nvSpPr>
          <p:cNvPr id="4" name="Globo: línea doblada 3"/>
          <p:cNvSpPr/>
          <p:nvPr/>
        </p:nvSpPr>
        <p:spPr>
          <a:xfrm>
            <a:off x="395536" y="1726412"/>
            <a:ext cx="3112023" cy="3450158"/>
          </a:xfrm>
          <a:prstGeom prst="borderCallout2">
            <a:avLst>
              <a:gd name="adj1" fmla="val 18989"/>
              <a:gd name="adj2" fmla="val -110"/>
              <a:gd name="adj3" fmla="val 85366"/>
              <a:gd name="adj4" fmla="val -5361"/>
              <a:gd name="adj5" fmla="val 118948"/>
              <a:gd name="adj6" fmla="val 145319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latin typeface="Century Gothic" panose="020B0502020202020204" pitchFamily="34" charset="0"/>
              </a:rPr>
              <a:t>CAMIILLE PISSARRO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El carrer Saint Honoré per la tarda. Efecte de pluja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1876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Oli sobre tela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Museu Thyssen, Madrid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81 x 65 cm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58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3528" y="332656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latin typeface="Century Gothic" panose="020B0502020202020204" pitchFamily="34" charset="0"/>
              </a:rPr>
              <a:t>CAMILLE PISSARRO – </a:t>
            </a:r>
            <a:r>
              <a:rPr lang="ca-ES" b="1" i="1" dirty="0">
                <a:latin typeface="Century Gothic" panose="020B0502020202020204" pitchFamily="34" charset="0"/>
              </a:rPr>
              <a:t>Le </a:t>
            </a:r>
            <a:r>
              <a:rPr lang="ca-ES" b="1" i="1" dirty="0" err="1">
                <a:latin typeface="Century Gothic" panose="020B0502020202020204" pitchFamily="34" charset="0"/>
              </a:rPr>
              <a:t>Boulevard</a:t>
            </a:r>
            <a:r>
              <a:rPr lang="ca-ES" b="1" i="1" dirty="0">
                <a:latin typeface="Century Gothic" panose="020B0502020202020204" pitchFamily="34" charset="0"/>
              </a:rPr>
              <a:t> </a:t>
            </a:r>
            <a:r>
              <a:rPr lang="ca-ES" b="1" i="1" dirty="0" err="1">
                <a:latin typeface="Century Gothic" panose="020B0502020202020204" pitchFamily="34" charset="0"/>
              </a:rPr>
              <a:t>Montmartre</a:t>
            </a:r>
            <a:endParaRPr lang="ca-ES" b="1" i="1" dirty="0">
              <a:latin typeface="Century Gothic" panose="020B0502020202020204" pitchFamily="34" charset="0"/>
            </a:endParaRPr>
          </a:p>
          <a:p>
            <a:r>
              <a:rPr lang="ca-ES" b="1" dirty="0">
                <a:latin typeface="Century Gothic" panose="020B0502020202020204" pitchFamily="34" charset="0"/>
              </a:rPr>
              <a:t>Museu de l’Ermitage, Sant Petersburg (1897)</a:t>
            </a:r>
          </a:p>
        </p:txBody>
      </p:sp>
    </p:spTree>
    <p:extLst>
      <p:ext uri="{BB962C8B-B14F-4D97-AF65-F5344CB8AC3E}">
        <p14:creationId xmlns:p14="http://schemas.microsoft.com/office/powerpoint/2010/main" val="178090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5206352" cy="824136"/>
          </a:xfrm>
        </p:spPr>
        <p:txBody>
          <a:bodyPr/>
          <a:lstStyle/>
          <a:p>
            <a:pPr algn="l"/>
            <a:r>
              <a:rPr lang="ca-ES" sz="32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EL POSTIMPRESSIONISME</a:t>
            </a:r>
            <a:endParaRPr lang="ca-ES" dirty="0"/>
          </a:p>
        </p:txBody>
      </p:sp>
      <p:pic>
        <p:nvPicPr>
          <p:cNvPr id="4" name="3 Imagen" descr="LogoColorTextBelow.jpe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7860" y="218421"/>
            <a:ext cx="618291" cy="618291"/>
          </a:xfrm>
          <a:prstGeom prst="rect">
            <a:avLst/>
          </a:prstGeom>
        </p:spPr>
      </p:pic>
      <p:graphicFrame>
        <p:nvGraphicFramePr>
          <p:cNvPr id="6" name="Marcador de contenido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96415251"/>
              </p:ext>
            </p:extLst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5248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a-ES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El Postimpressionisme – Paul Cézanne</a:t>
            </a:r>
            <a:endParaRPr lang="ca-ES" sz="3200" dirty="0"/>
          </a:p>
        </p:txBody>
      </p:sp>
      <p:pic>
        <p:nvPicPr>
          <p:cNvPr id="11" name="10 Marcador de contenido" descr="La casa del penjat, Paul Cezanne, 187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386278" y="1556793"/>
            <a:ext cx="5146453" cy="4320480"/>
          </a:xfrm>
        </p:spPr>
      </p:pic>
      <p:pic>
        <p:nvPicPr>
          <p:cNvPr id="5" name="3 Imagen" descr="LogoColorTextBelow.jpe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7860" y="218421"/>
            <a:ext cx="618291" cy="618291"/>
          </a:xfrm>
          <a:prstGeom prst="rect">
            <a:avLst/>
          </a:prstGeom>
        </p:spPr>
      </p:pic>
      <p:sp>
        <p:nvSpPr>
          <p:cNvPr id="3" name="Globo: línea doblada doble 2"/>
          <p:cNvSpPr/>
          <p:nvPr/>
        </p:nvSpPr>
        <p:spPr>
          <a:xfrm>
            <a:off x="395536" y="1772816"/>
            <a:ext cx="2664296" cy="4032448"/>
          </a:xfrm>
          <a:prstGeom prst="borderCallout3">
            <a:avLst>
              <a:gd name="adj1" fmla="val 18750"/>
              <a:gd name="adj2" fmla="val -8333"/>
              <a:gd name="adj3" fmla="val 23449"/>
              <a:gd name="adj4" fmla="val -1826"/>
              <a:gd name="adj5" fmla="val 110010"/>
              <a:gd name="adj6" fmla="val 26311"/>
              <a:gd name="adj7" fmla="val 97437"/>
              <a:gd name="adj8" fmla="val 111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latin typeface="Century Gothic" panose="020B0502020202020204" pitchFamily="34" charset="0"/>
              </a:rPr>
              <a:t>PAUL CÉZANNE</a:t>
            </a: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La Casa del Penjat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1873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Oli sobre tela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Museu </a:t>
            </a:r>
            <a:r>
              <a:rPr lang="ca-ES" b="1" dirty="0" err="1">
                <a:latin typeface="Century Gothic" panose="020B0502020202020204" pitchFamily="34" charset="0"/>
              </a:rPr>
              <a:t>d’Orsay</a:t>
            </a:r>
            <a:endParaRPr lang="ca-ES" b="1" dirty="0">
              <a:latin typeface="Century Gothic" panose="020B0502020202020204" pitchFamily="34" charset="0"/>
            </a:endParaRP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(París)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r>
              <a:rPr lang="ca-ES" sz="1600" b="1" dirty="0">
                <a:latin typeface="Century Gothic" panose="020B0502020202020204" pitchFamily="34" charset="0"/>
              </a:rPr>
              <a:t>Va ser el primer quadre que va vendre Cézanne</a:t>
            </a:r>
          </a:p>
          <a:p>
            <a:pPr algn="ctr"/>
            <a:endParaRPr lang="ca-E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133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a-ES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El Postimpressionisme – Paul Cézanne</a:t>
            </a:r>
            <a:endParaRPr lang="ca-ES" sz="3200" dirty="0"/>
          </a:p>
        </p:txBody>
      </p:sp>
      <p:pic>
        <p:nvPicPr>
          <p:cNvPr id="11" name="10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91" y="1628800"/>
            <a:ext cx="4838939" cy="4032448"/>
          </a:xfrm>
        </p:spPr>
      </p:pic>
      <p:pic>
        <p:nvPicPr>
          <p:cNvPr id="5" name="3 Imagen" descr="LogoColorTextBelow.jpe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7860" y="218421"/>
            <a:ext cx="618291" cy="618291"/>
          </a:xfrm>
          <a:prstGeom prst="rect">
            <a:avLst/>
          </a:prstGeom>
        </p:spPr>
      </p:pic>
      <p:sp>
        <p:nvSpPr>
          <p:cNvPr id="4" name="Globo: línea con borde y barra de énfasis 3"/>
          <p:cNvSpPr/>
          <p:nvPr/>
        </p:nvSpPr>
        <p:spPr>
          <a:xfrm>
            <a:off x="313584" y="1656158"/>
            <a:ext cx="3168352" cy="4176464"/>
          </a:xfrm>
          <a:prstGeom prst="accentBorderCallout1">
            <a:avLst>
              <a:gd name="adj1" fmla="val 27823"/>
              <a:gd name="adj2" fmla="val 102689"/>
              <a:gd name="adj3" fmla="val 41098"/>
              <a:gd name="adj4" fmla="val 1153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latin typeface="Century Gothic" panose="020B0502020202020204" pitchFamily="34" charset="0"/>
              </a:rPr>
              <a:t>PAUL CÉZANNE</a:t>
            </a: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Els jugadors de cartes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1892 – 1895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r>
              <a:rPr lang="ca-ES" b="1" dirty="0" err="1">
                <a:latin typeface="Century Gothic" panose="020B0502020202020204" pitchFamily="34" charset="0"/>
              </a:rPr>
              <a:t>Courtauld</a:t>
            </a:r>
            <a:r>
              <a:rPr lang="ca-ES" b="1" dirty="0">
                <a:latin typeface="Century Gothic" panose="020B0502020202020204" pitchFamily="34" charset="0"/>
              </a:rPr>
              <a:t> </a:t>
            </a:r>
            <a:r>
              <a:rPr lang="ca-ES" b="1" dirty="0" err="1">
                <a:latin typeface="Century Gothic" panose="020B0502020202020204" pitchFamily="34" charset="0"/>
              </a:rPr>
              <a:t>Institute</a:t>
            </a:r>
            <a:r>
              <a:rPr lang="ca-ES" b="1" dirty="0">
                <a:latin typeface="Century Gothic" panose="020B0502020202020204" pitchFamily="34" charset="0"/>
              </a:rPr>
              <a:t> of Art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Londres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r>
              <a:rPr lang="ca-ES" sz="1600" b="1" dirty="0">
                <a:latin typeface="Century Gothic" panose="020B0502020202020204" pitchFamily="34" charset="0"/>
              </a:rPr>
              <a:t>L’autor va pintar fins a 4 versions més d’aquest tema.</a:t>
            </a:r>
          </a:p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938966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a-ES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El naixement de la fotografia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02480"/>
            <a:ext cx="1909688" cy="14669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429000"/>
            <a:ext cx="2763391" cy="27633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6" y="4005064"/>
            <a:ext cx="2362200" cy="193357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88504" y="1779840"/>
            <a:ext cx="3096344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El 1816 el científic francès Niepce va obtenir les primeres imatges fotogràfiques.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272496" y="2132856"/>
            <a:ext cx="2592288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fotografia més antiga que es conserva és de 1826.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915816" y="3573016"/>
            <a:ext cx="2628292" cy="203132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El 1839 el francès </a:t>
            </a:r>
            <a:r>
              <a:rPr lang="ca-E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Daguerre</a:t>
            </a:r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 inventa un nou procediment per fer fotografies, i l’alemany Von  </a:t>
            </a:r>
            <a:r>
              <a:rPr lang="ca-E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Mädlet</a:t>
            </a:r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 inventa el mot “fotografia”.</a:t>
            </a:r>
          </a:p>
        </p:txBody>
      </p:sp>
      <p:pic>
        <p:nvPicPr>
          <p:cNvPr id="11" name="3 Imagen" descr="LogoColorTextBelow.jpe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17860" y="218421"/>
            <a:ext cx="618291" cy="61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19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955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1520" y="260648"/>
            <a:ext cx="3960440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PAUL CÉZANNE</a:t>
            </a:r>
          </a:p>
          <a:p>
            <a:r>
              <a:rPr lang="ca-E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Les Grans Banyistes</a:t>
            </a:r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, 1906</a:t>
            </a:r>
          </a:p>
          <a:p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Philadelphia Museum of Art</a:t>
            </a:r>
          </a:p>
        </p:txBody>
      </p:sp>
    </p:spTree>
    <p:extLst>
      <p:ext uri="{BB962C8B-B14F-4D97-AF65-F5344CB8AC3E}">
        <p14:creationId xmlns:p14="http://schemas.microsoft.com/office/powerpoint/2010/main" val="689983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1000" r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6381328"/>
            <a:ext cx="8568952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PAUL GAUGUIN,  </a:t>
            </a:r>
            <a:r>
              <a:rPr lang="ca-E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D’on venim? Què som? On anem?, </a:t>
            </a:r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1897 (Boston)</a:t>
            </a:r>
          </a:p>
        </p:txBody>
      </p:sp>
    </p:spTree>
    <p:extLst>
      <p:ext uri="{BB962C8B-B14F-4D97-AF65-F5344CB8AC3E}">
        <p14:creationId xmlns:p14="http://schemas.microsoft.com/office/powerpoint/2010/main" val="817094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6381328"/>
            <a:ext cx="8568952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HENRI DE TOULOUSE-LAUTREC,  </a:t>
            </a:r>
            <a:r>
              <a:rPr lang="fr-BE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Bal au Moulin Rouge</a:t>
            </a:r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, 1890 (Philadelphia)</a:t>
            </a:r>
          </a:p>
        </p:txBody>
      </p:sp>
    </p:spTree>
    <p:extLst>
      <p:ext uri="{BB962C8B-B14F-4D97-AF65-F5344CB8AC3E}">
        <p14:creationId xmlns:p14="http://schemas.microsoft.com/office/powerpoint/2010/main" val="4097502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a-ES" sz="28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El Postimpressionisme – Vincent Van Gogh</a:t>
            </a:r>
            <a:endParaRPr lang="ca-ES" sz="2800" dirty="0"/>
          </a:p>
        </p:txBody>
      </p:sp>
      <p:pic>
        <p:nvPicPr>
          <p:cNvPr id="11" name="10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68" y="1664117"/>
            <a:ext cx="3528392" cy="4410491"/>
          </a:xfrm>
        </p:spPr>
      </p:pic>
      <p:pic>
        <p:nvPicPr>
          <p:cNvPr id="5" name="3 Imagen" descr="LogoColorTextBelow.jpe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7860" y="218421"/>
            <a:ext cx="618291" cy="618291"/>
          </a:xfrm>
          <a:prstGeom prst="rect">
            <a:avLst/>
          </a:prstGeom>
        </p:spPr>
      </p:pic>
      <p:sp>
        <p:nvSpPr>
          <p:cNvPr id="4" name="Globo: línea con borde y barra de énfasis 3"/>
          <p:cNvSpPr/>
          <p:nvPr/>
        </p:nvSpPr>
        <p:spPr>
          <a:xfrm>
            <a:off x="313584" y="1656158"/>
            <a:ext cx="3538336" cy="4176464"/>
          </a:xfrm>
          <a:prstGeom prst="accentBorderCallout1">
            <a:avLst>
              <a:gd name="adj1" fmla="val 27823"/>
              <a:gd name="adj2" fmla="val 102689"/>
              <a:gd name="adj3" fmla="val 46029"/>
              <a:gd name="adj4" fmla="val 121997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latin typeface="Century Gothic" panose="020B0502020202020204" pitchFamily="34" charset="0"/>
              </a:rPr>
              <a:t>VINCENT VAN GOGH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Gerro amb dotze gira-sols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1888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91 x 72 cm</a:t>
            </a:r>
          </a:p>
          <a:p>
            <a:pPr algn="ctr"/>
            <a:r>
              <a:rPr lang="ca-ES" b="1" dirty="0" err="1">
                <a:latin typeface="Century Gothic" panose="020B0502020202020204" pitchFamily="34" charset="0"/>
              </a:rPr>
              <a:t>Neue</a:t>
            </a:r>
            <a:r>
              <a:rPr lang="ca-ES" b="1" dirty="0">
                <a:latin typeface="Century Gothic" panose="020B0502020202020204" pitchFamily="34" charset="0"/>
              </a:rPr>
              <a:t> </a:t>
            </a:r>
            <a:r>
              <a:rPr lang="ca-ES" b="1" dirty="0" err="1">
                <a:latin typeface="Century Gothic" panose="020B0502020202020204" pitchFamily="34" charset="0"/>
              </a:rPr>
              <a:t>Pinakotech</a:t>
            </a:r>
            <a:r>
              <a:rPr lang="ca-ES" b="1" dirty="0">
                <a:latin typeface="Century Gothic" panose="020B0502020202020204" pitchFamily="34" charset="0"/>
              </a:rPr>
              <a:t> (Munich)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005974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6381328"/>
            <a:ext cx="8568952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VINCENT VAN GOGH,  </a:t>
            </a:r>
            <a:r>
              <a:rPr lang="ca-E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La Nit Estelada</a:t>
            </a:r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, 1889 (</a:t>
            </a:r>
            <a:r>
              <a:rPr lang="ca-E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Museum</a:t>
            </a:r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 of Modern Art, NY)</a:t>
            </a:r>
          </a:p>
        </p:txBody>
      </p:sp>
    </p:spTree>
    <p:extLst>
      <p:ext uri="{BB962C8B-B14F-4D97-AF65-F5344CB8AC3E}">
        <p14:creationId xmlns:p14="http://schemas.microsoft.com/office/powerpoint/2010/main" val="4001037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a-ES" sz="28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El Postimpressionisme – Vincent Van Gogh</a:t>
            </a:r>
            <a:endParaRPr lang="ca-ES" sz="2800" dirty="0"/>
          </a:p>
        </p:txBody>
      </p:sp>
      <p:pic>
        <p:nvPicPr>
          <p:cNvPr id="11" name="10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96752"/>
            <a:ext cx="4248472" cy="5347765"/>
          </a:xfrm>
        </p:spPr>
      </p:pic>
      <p:pic>
        <p:nvPicPr>
          <p:cNvPr id="5" name="3 Imagen" descr="LogoColorTextBelow.jpe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7860" y="218421"/>
            <a:ext cx="618291" cy="618291"/>
          </a:xfrm>
          <a:prstGeom prst="rect">
            <a:avLst/>
          </a:prstGeom>
        </p:spPr>
      </p:pic>
      <p:sp>
        <p:nvSpPr>
          <p:cNvPr id="4" name="Globo: línea con borde y barra de énfasis 3"/>
          <p:cNvSpPr/>
          <p:nvPr/>
        </p:nvSpPr>
        <p:spPr>
          <a:xfrm>
            <a:off x="313584" y="1656158"/>
            <a:ext cx="3178296" cy="4176464"/>
          </a:xfrm>
          <a:prstGeom prst="accentBorderCallout1">
            <a:avLst>
              <a:gd name="adj1" fmla="val 27823"/>
              <a:gd name="adj2" fmla="val 102689"/>
              <a:gd name="adj3" fmla="val 48001"/>
              <a:gd name="adj4" fmla="val 126922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latin typeface="Century Gothic" panose="020B0502020202020204" pitchFamily="34" charset="0"/>
              </a:rPr>
              <a:t>VINCENT VAN GOGH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L’Església de </a:t>
            </a:r>
            <a:r>
              <a:rPr lang="ca-ES" b="1" dirty="0" err="1">
                <a:latin typeface="Century Gothic" panose="020B0502020202020204" pitchFamily="34" charset="0"/>
              </a:rPr>
              <a:t>Auvers-sur-Oise</a:t>
            </a:r>
            <a:endParaRPr lang="ca-ES" b="1" dirty="0">
              <a:latin typeface="Century Gothic" panose="020B0502020202020204" pitchFamily="34" charset="0"/>
            </a:endParaRP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1890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94 x 74 cm</a:t>
            </a: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Museu </a:t>
            </a:r>
            <a:r>
              <a:rPr lang="ca-ES" b="1" dirty="0" err="1">
                <a:latin typeface="Century Gothic" panose="020B0502020202020204" pitchFamily="34" charset="0"/>
              </a:rPr>
              <a:t>d’Orsay</a:t>
            </a:r>
            <a:r>
              <a:rPr lang="ca-ES" b="1" dirty="0">
                <a:latin typeface="Century Gothic" panose="020B0502020202020204" pitchFamily="34" charset="0"/>
              </a:rPr>
              <a:t> (París)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923756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i="1" dirty="0">
                <a:latin typeface="Century Gothic" panose="020B0502020202020204" pitchFamily="34" charset="0"/>
              </a:rPr>
              <a:t>Passeig per la platja</a:t>
            </a:r>
            <a:r>
              <a:rPr lang="ca-ES" dirty="0">
                <a:latin typeface="Century Gothic" panose="020B0502020202020204" pitchFamily="34" charset="0"/>
              </a:rPr>
              <a:t>, Joaquín Sorolla, 1909</a:t>
            </a:r>
          </a:p>
        </p:txBody>
      </p:sp>
      <p:sp>
        <p:nvSpPr>
          <p:cNvPr id="8" name="7 Marcador de texto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a-ES" i="1" dirty="0">
                <a:latin typeface="Century Gothic" panose="020B0502020202020204" pitchFamily="34" charset="0"/>
              </a:rPr>
              <a:t>Nens a la platja</a:t>
            </a:r>
            <a:r>
              <a:rPr lang="ca-ES" dirty="0">
                <a:latin typeface="Century Gothic" panose="020B0502020202020204" pitchFamily="34" charset="0"/>
              </a:rPr>
              <a:t>, </a:t>
            </a:r>
          </a:p>
          <a:p>
            <a:r>
              <a:rPr lang="ca-ES" dirty="0">
                <a:latin typeface="Century Gothic" panose="020B0502020202020204" pitchFamily="34" charset="0"/>
              </a:rPr>
              <a:t>Joaquín Sorolla, 1910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6321" y="303615"/>
            <a:ext cx="8130095" cy="758952"/>
          </a:xfrm>
        </p:spPr>
        <p:txBody>
          <a:bodyPr>
            <a:noAutofit/>
          </a:bodyPr>
          <a:lstStyle/>
          <a:p>
            <a:pPr algn="l"/>
            <a:r>
              <a:rPr lang="ca-ES" sz="28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L' Impressionisme a Espanya - Joaquín Sorolla</a:t>
            </a:r>
            <a:endParaRPr lang="ca-ES" sz="2800" dirty="0"/>
          </a:p>
        </p:txBody>
      </p:sp>
      <p:pic>
        <p:nvPicPr>
          <p:cNvPr id="10" name="9 Marcador de contenido" descr="Passeig per la platja, Joaquin Sorolla, 190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04708" y="2420888"/>
            <a:ext cx="4148813" cy="3744416"/>
          </a:xfrm>
        </p:spPr>
      </p:pic>
      <p:pic>
        <p:nvPicPr>
          <p:cNvPr id="13" name="12 Marcador de contenido" descr="Nens a la platja Sorolla 191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92542" y="2852936"/>
            <a:ext cx="4371945" cy="2692522"/>
          </a:xfrm>
        </p:spPr>
      </p:pic>
      <p:pic>
        <p:nvPicPr>
          <p:cNvPr id="7" name="3 Imagen" descr="LogoColorTextBelow.jpe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17860" y="218421"/>
            <a:ext cx="618291" cy="6182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10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a-ES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Impressionisme a Espanya – Ramon Casas</a:t>
            </a:r>
            <a:endParaRPr lang="ca-ES" sz="3200" dirty="0"/>
          </a:p>
        </p:txBody>
      </p:sp>
      <p:pic>
        <p:nvPicPr>
          <p:cNvPr id="11" name="10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12" y="1916832"/>
            <a:ext cx="4838939" cy="3403387"/>
          </a:xfrm>
        </p:spPr>
      </p:pic>
      <p:pic>
        <p:nvPicPr>
          <p:cNvPr id="5" name="3 Imagen" descr="LogoColorTextBelow.jpe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7860" y="218421"/>
            <a:ext cx="618291" cy="618291"/>
          </a:xfrm>
          <a:prstGeom prst="rect">
            <a:avLst/>
          </a:prstGeom>
        </p:spPr>
      </p:pic>
      <p:sp>
        <p:nvSpPr>
          <p:cNvPr id="4" name="Globo: línea con borde y barra de énfasis 3"/>
          <p:cNvSpPr/>
          <p:nvPr/>
        </p:nvSpPr>
        <p:spPr>
          <a:xfrm>
            <a:off x="313584" y="1656158"/>
            <a:ext cx="3168352" cy="4176464"/>
          </a:xfrm>
          <a:prstGeom prst="accentBorderCallout1">
            <a:avLst>
              <a:gd name="adj1" fmla="val 27823"/>
              <a:gd name="adj2" fmla="val 102689"/>
              <a:gd name="adj3" fmla="val 41098"/>
              <a:gd name="adj4" fmla="val 1153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>
                <a:latin typeface="Century Gothic" panose="020B0502020202020204" pitchFamily="34" charset="0"/>
              </a:rPr>
              <a:t>RAMON CASAS</a:t>
            </a:r>
          </a:p>
          <a:p>
            <a:pPr algn="ctr"/>
            <a:r>
              <a:rPr lang="ca-ES" b="1" dirty="0" err="1">
                <a:latin typeface="Century Gothic" panose="020B0502020202020204" pitchFamily="34" charset="0"/>
              </a:rPr>
              <a:t>Plein</a:t>
            </a:r>
            <a:r>
              <a:rPr lang="ca-ES" b="1" dirty="0">
                <a:latin typeface="Century Gothic" panose="020B0502020202020204" pitchFamily="34" charset="0"/>
              </a:rPr>
              <a:t> Air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1890 - 1891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r>
              <a:rPr lang="ca-ES" b="1" dirty="0">
                <a:latin typeface="Century Gothic" panose="020B0502020202020204" pitchFamily="34" charset="0"/>
              </a:rPr>
              <a:t>MNAC (Barcelona)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100599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a-ES" sz="36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L’Impressionisme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ln w="28575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ca-E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CARACTERÍSTIQUES DE LA PINTURA IMPRESSIONISTA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9552" y="2010662"/>
            <a:ext cx="3240360" cy="923330"/>
          </a:xfrm>
          <a:prstGeom prst="rect">
            <a:avLst/>
          </a:prstGeom>
          <a:solidFill>
            <a:srgbClr val="E2AC00"/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Rebuig de l’academicisme i de les normes dels estils anteriors.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331027" y="2926045"/>
            <a:ext cx="4263197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CCECFF"/>
                </a:solidFill>
                <a:latin typeface="Century Gothic" panose="020B0502020202020204" pitchFamily="34" charset="0"/>
              </a:rPr>
              <a:t>Vol plasmar les impressions fugitives, la mobilitat dels fenòmens...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489873" y="5085184"/>
            <a:ext cx="3605835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Ús de pinzellades soltes i gruixudes, que dóna més vibració i moviment al quadre.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73002" y="4897763"/>
            <a:ext cx="3456384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El color predomina sobre el dibuix, que gairebé desapareix.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472062" y="3867115"/>
            <a:ext cx="2952328" cy="923330"/>
          </a:xfrm>
          <a:prstGeom prst="rect">
            <a:avLst/>
          </a:prstGeom>
          <a:solidFill>
            <a:srgbClr val="C33DB3"/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FFCCFF"/>
                </a:solidFill>
                <a:latin typeface="Century Gothic" panose="020B0502020202020204" pitchFamily="34" charset="0"/>
              </a:rPr>
              <a:t>Pretén copsar l’efecte de la llum sobre els objectes i els paisatges.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167251" y="3301411"/>
            <a:ext cx="2952328" cy="1200329"/>
          </a:xfrm>
          <a:prstGeom prst="rect">
            <a:avLst/>
          </a:prstGeom>
          <a:solidFill>
            <a:srgbClr val="00602B"/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Juga amb l’espectador i els efectes òptics dels colors primaris i els seus complementaris.</a:t>
            </a:r>
          </a:p>
        </p:txBody>
      </p:sp>
      <p:pic>
        <p:nvPicPr>
          <p:cNvPr id="10" name="3 Imagen" descr="LogoColorTextBelow.jpe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7860" y="218421"/>
            <a:ext cx="618291" cy="61829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119579" y="2012040"/>
            <a:ext cx="4556877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CCECFF"/>
                </a:solidFill>
                <a:latin typeface="Century Gothic" panose="020B0502020202020204" pitchFamily="34" charset="0"/>
              </a:rPr>
              <a:t>Va néixer a França, i es va donar sobretot entre els anys 70 i 80 del S. XIX</a:t>
            </a:r>
          </a:p>
        </p:txBody>
      </p:sp>
    </p:spTree>
    <p:extLst>
      <p:ext uri="{BB962C8B-B14F-4D97-AF65-F5344CB8AC3E}">
        <p14:creationId xmlns:p14="http://schemas.microsoft.com/office/powerpoint/2010/main" val="3225192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99592" y="6381328"/>
            <a:ext cx="7056784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RAMON CASAS, </a:t>
            </a:r>
            <a:r>
              <a:rPr lang="ca-E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Garrot Vil</a:t>
            </a:r>
            <a:r>
              <a:rPr lang="ca-ES" b="1" dirty="0">
                <a:solidFill>
                  <a:schemeClr val="bg1"/>
                </a:solidFill>
                <a:latin typeface="Century Gothic" panose="020B0502020202020204" pitchFamily="34" charset="0"/>
              </a:rPr>
              <a:t>, 1894. (Museu Reina Sofia, Madrid)</a:t>
            </a:r>
          </a:p>
        </p:txBody>
      </p:sp>
    </p:spTree>
    <p:extLst>
      <p:ext uri="{BB962C8B-B14F-4D97-AF65-F5344CB8AC3E}">
        <p14:creationId xmlns:p14="http://schemas.microsoft.com/office/powerpoint/2010/main" val="336399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a-ES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L' Impressionisme – Claude Monet</a:t>
            </a:r>
            <a:endParaRPr lang="ca-ES" sz="3200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3" y="1484784"/>
            <a:ext cx="3979237" cy="3096344"/>
          </a:xfrm>
        </p:spPr>
      </p:pic>
      <p:sp>
        <p:nvSpPr>
          <p:cNvPr id="7" name="6 Llamada con línea 1 (barra de énfasis)"/>
          <p:cNvSpPr/>
          <p:nvPr/>
        </p:nvSpPr>
        <p:spPr>
          <a:xfrm>
            <a:off x="5076056" y="1628800"/>
            <a:ext cx="3600400" cy="4032448"/>
          </a:xfrm>
          <a:prstGeom prst="accentCallout1">
            <a:avLst>
              <a:gd name="adj1" fmla="val 70923"/>
              <a:gd name="adj2" fmla="val -4817"/>
              <a:gd name="adj3" fmla="val 56442"/>
              <a:gd name="adj4" fmla="val -29142"/>
            </a:avLst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i="1" dirty="0">
                <a:latin typeface="Century Gothic" panose="020B0502020202020204" pitchFamily="34" charset="0"/>
              </a:rPr>
              <a:t>CLAUDE MONET</a:t>
            </a: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Impressió. Sol naixent</a:t>
            </a:r>
          </a:p>
          <a:p>
            <a:pPr algn="ctr"/>
            <a:endParaRPr lang="ca-ES" b="1" i="1" dirty="0">
              <a:latin typeface="Century Gothic" panose="020B0502020202020204" pitchFamily="34" charset="0"/>
            </a:endParaRP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1872</a:t>
            </a: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Oli sobre tela</a:t>
            </a: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48 x 63 cm.</a:t>
            </a: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Museu Monet, Paris</a:t>
            </a:r>
          </a:p>
          <a:p>
            <a:pPr algn="ctr"/>
            <a:endParaRPr lang="ca-ES" b="1" i="1" dirty="0">
              <a:latin typeface="Century Gothic" panose="020B0502020202020204" pitchFamily="34" charset="0"/>
            </a:endParaRP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El nom d’aquest quadre va donar nom genèric al moviment de l’IMPRESSIONISME</a:t>
            </a:r>
            <a:endParaRPr lang="ca-ES" b="1" dirty="0">
              <a:latin typeface="Century Gothic" panose="020B0502020202020204" pitchFamily="34" charset="0"/>
            </a:endParaRPr>
          </a:p>
        </p:txBody>
      </p:sp>
      <p:pic>
        <p:nvPicPr>
          <p:cNvPr id="5" name="3 Imagen" descr="LogoColorTextBelow.jpe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7860" y="218421"/>
            <a:ext cx="618291" cy="6182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88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a-ES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L' Impressionisme – Claude Monet</a:t>
            </a:r>
            <a:endParaRPr lang="ca-ES" sz="3200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5832648" cy="4961460"/>
          </a:xfrm>
        </p:spPr>
      </p:pic>
      <p:sp>
        <p:nvSpPr>
          <p:cNvPr id="7" name="6 Llamada con línea 1 (barra de énfasis)"/>
          <p:cNvSpPr/>
          <p:nvPr/>
        </p:nvSpPr>
        <p:spPr>
          <a:xfrm>
            <a:off x="6516215" y="1562240"/>
            <a:ext cx="2319935" cy="4392488"/>
          </a:xfrm>
          <a:prstGeom prst="accentCallout1">
            <a:avLst>
              <a:gd name="adj1" fmla="val 70923"/>
              <a:gd name="adj2" fmla="val -4817"/>
              <a:gd name="adj3" fmla="val 63569"/>
              <a:gd name="adj4" fmla="val -21515"/>
            </a:avLst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i="1" dirty="0">
                <a:latin typeface="Century Gothic" panose="020B0502020202020204" pitchFamily="34" charset="0"/>
              </a:rPr>
              <a:t>CLAUDE MONET</a:t>
            </a: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El Parlament de Londres al sol de ponent</a:t>
            </a:r>
          </a:p>
          <a:p>
            <a:pPr algn="ctr"/>
            <a:endParaRPr lang="ca-ES" b="1" i="1" dirty="0">
              <a:latin typeface="Century Gothic" panose="020B0502020202020204" pitchFamily="34" charset="0"/>
            </a:endParaRP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1903-1904</a:t>
            </a: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Oli sobre tela</a:t>
            </a:r>
          </a:p>
          <a:p>
            <a:pPr algn="ctr"/>
            <a:r>
              <a:rPr lang="ca-ES" b="1" i="1" dirty="0">
                <a:latin typeface="Century Gothic" panose="020B0502020202020204" pitchFamily="34" charset="0"/>
              </a:rPr>
              <a:t>81 x 92 cm.</a:t>
            </a:r>
          </a:p>
          <a:p>
            <a:pPr algn="ctr"/>
            <a:r>
              <a:rPr lang="ca-ES" b="1" i="1" dirty="0" err="1">
                <a:latin typeface="Century Gothic" panose="020B0502020202020204" pitchFamily="34" charset="0"/>
              </a:rPr>
              <a:t>National</a:t>
            </a:r>
            <a:r>
              <a:rPr lang="ca-ES" b="1" i="1" dirty="0">
                <a:latin typeface="Century Gothic" panose="020B0502020202020204" pitchFamily="34" charset="0"/>
              </a:rPr>
              <a:t> </a:t>
            </a:r>
            <a:r>
              <a:rPr lang="ca-ES" b="1" i="1" dirty="0" err="1">
                <a:latin typeface="Century Gothic" panose="020B0502020202020204" pitchFamily="34" charset="0"/>
              </a:rPr>
              <a:t>Gallery</a:t>
            </a:r>
            <a:r>
              <a:rPr lang="ca-ES" b="1" i="1" dirty="0">
                <a:latin typeface="Century Gothic" panose="020B0502020202020204" pitchFamily="34" charset="0"/>
              </a:rPr>
              <a:t>, Londres</a:t>
            </a:r>
          </a:p>
        </p:txBody>
      </p:sp>
      <p:pic>
        <p:nvPicPr>
          <p:cNvPr id="5" name="3 Imagen" descr="LogoColorTextBelow.jpe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7860" y="218421"/>
            <a:ext cx="618291" cy="61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3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a-ES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L' Impressionisme – August </a:t>
            </a:r>
            <a:r>
              <a:rPr lang="ca-ES" sz="3200" b="1" dirty="0" err="1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Renoir</a:t>
            </a:r>
            <a:endParaRPr lang="ca-ES" sz="3200" dirty="0"/>
          </a:p>
        </p:txBody>
      </p:sp>
      <p:pic>
        <p:nvPicPr>
          <p:cNvPr id="6" name="5 Marcador de contenido" descr="Ball en el Moulin de la Galette August Renoir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1752" y="2276872"/>
            <a:ext cx="4205534" cy="3096344"/>
          </a:xfrm>
        </p:spPr>
      </p:pic>
      <p:sp>
        <p:nvSpPr>
          <p:cNvPr id="7" name="6 Llamada con línea 1 (barra de énfasis)"/>
          <p:cNvSpPr/>
          <p:nvPr/>
        </p:nvSpPr>
        <p:spPr>
          <a:xfrm>
            <a:off x="5436096" y="1783086"/>
            <a:ext cx="3312368" cy="4320480"/>
          </a:xfrm>
          <a:prstGeom prst="accentCallout1">
            <a:avLst>
              <a:gd name="adj1" fmla="val 70923"/>
              <a:gd name="adj2" fmla="val -4817"/>
              <a:gd name="adj3" fmla="val 49739"/>
              <a:gd name="adj4" fmla="val -30034"/>
            </a:avLst>
          </a:prstGeom>
          <a:solidFill>
            <a:srgbClr val="7030A0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i="1" dirty="0">
                <a:latin typeface="Century Gothic" panose="020B0502020202020204" pitchFamily="34" charset="0"/>
              </a:rPr>
              <a:t>PIERRE AUGUSTE RENOIR</a:t>
            </a:r>
          </a:p>
          <a:p>
            <a:pPr algn="ctr"/>
            <a:r>
              <a:rPr lang="fr-BE" b="1" i="1" dirty="0">
                <a:latin typeface="Century Gothic" panose="020B0502020202020204" pitchFamily="34" charset="0"/>
              </a:rPr>
              <a:t>Bal du Moulin de la Galette</a:t>
            </a:r>
            <a:r>
              <a:rPr lang="fr-BE" b="1" dirty="0">
                <a:latin typeface="Century Gothic" panose="020B0502020202020204" pitchFamily="34" charset="0"/>
              </a:rPr>
              <a:t>, </a:t>
            </a:r>
            <a:endParaRPr lang="es-ES" b="1" dirty="0">
              <a:latin typeface="Century Gothic" panose="020B0502020202020204" pitchFamily="34" charset="0"/>
            </a:endParaRPr>
          </a:p>
          <a:p>
            <a:pPr algn="ctr"/>
            <a:endParaRPr lang="es-ES" b="1" dirty="0">
              <a:latin typeface="Century Gothic" panose="020B0502020202020204" pitchFamily="34" charset="0"/>
            </a:endParaRPr>
          </a:p>
          <a:p>
            <a:pPr algn="ctr"/>
            <a:r>
              <a:rPr lang="es-ES" b="1" dirty="0">
                <a:latin typeface="Century Gothic" panose="020B0502020202020204" pitchFamily="34" charset="0"/>
              </a:rPr>
              <a:t>1876</a:t>
            </a:r>
          </a:p>
          <a:p>
            <a:pPr algn="ctr"/>
            <a:r>
              <a:rPr lang="es-ES" b="1" dirty="0" err="1">
                <a:latin typeface="Century Gothic" panose="020B0502020202020204" pitchFamily="34" charset="0"/>
              </a:rPr>
              <a:t>Oli</a:t>
            </a:r>
            <a:r>
              <a:rPr lang="es-ES" b="1" dirty="0">
                <a:latin typeface="Century Gothic" panose="020B0502020202020204" pitchFamily="34" charset="0"/>
              </a:rPr>
              <a:t> sobre Tela</a:t>
            </a:r>
          </a:p>
          <a:p>
            <a:pPr algn="ctr"/>
            <a:r>
              <a:rPr lang="es-ES" b="1" dirty="0">
                <a:latin typeface="Century Gothic" panose="020B0502020202020204" pitchFamily="34" charset="0"/>
              </a:rPr>
              <a:t>131 x 175 cm</a:t>
            </a:r>
          </a:p>
          <a:p>
            <a:pPr algn="ctr"/>
            <a:r>
              <a:rPr lang="es-ES" b="1" dirty="0" err="1">
                <a:latin typeface="Century Gothic" panose="020B0502020202020204" pitchFamily="34" charset="0"/>
              </a:rPr>
              <a:t>Museu</a:t>
            </a:r>
            <a:r>
              <a:rPr lang="es-ES" b="1" dirty="0">
                <a:latin typeface="Century Gothic" panose="020B0502020202020204" pitchFamily="34" charset="0"/>
              </a:rPr>
              <a:t> </a:t>
            </a:r>
            <a:r>
              <a:rPr lang="es-ES" b="1" dirty="0" err="1">
                <a:latin typeface="Century Gothic" panose="020B0502020202020204" pitchFamily="34" charset="0"/>
              </a:rPr>
              <a:t>d’Orsay</a:t>
            </a:r>
            <a:r>
              <a:rPr lang="es-ES" b="1" dirty="0">
                <a:latin typeface="Century Gothic" panose="020B0502020202020204" pitchFamily="34" charset="0"/>
              </a:rPr>
              <a:t>, París</a:t>
            </a:r>
          </a:p>
          <a:p>
            <a:pPr algn="ctr"/>
            <a:endParaRPr lang="ca-ES" b="1" dirty="0">
              <a:latin typeface="Century Gothic" panose="020B0502020202020204" pitchFamily="34" charset="0"/>
            </a:endParaRPr>
          </a:p>
        </p:txBody>
      </p:sp>
      <p:pic>
        <p:nvPicPr>
          <p:cNvPr id="5" name="3 Imagen" descr="LogoColorTextBelow.jpe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7860" y="218421"/>
            <a:ext cx="618291" cy="61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74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362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07704" y="638132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latin typeface="Century Gothic" panose="020B0502020202020204" pitchFamily="34" charset="0"/>
              </a:rPr>
              <a:t>AUGUSTE RENOIR – El Dinar dels Remers (1880)</a:t>
            </a:r>
          </a:p>
        </p:txBody>
      </p:sp>
    </p:spTree>
    <p:extLst>
      <p:ext uri="{BB962C8B-B14F-4D97-AF65-F5344CB8AC3E}">
        <p14:creationId xmlns:p14="http://schemas.microsoft.com/office/powerpoint/2010/main" val="749746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687</TotalTime>
  <Words>696</Words>
  <Application>Microsoft Office PowerPoint</Application>
  <PresentationFormat>Presentación en pantalla (4:3)</PresentationFormat>
  <Paragraphs>139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Century Gothic</vt:lpstr>
      <vt:lpstr>Georgia</vt:lpstr>
      <vt:lpstr>Wingdings</vt:lpstr>
      <vt:lpstr>Wingdings 2</vt:lpstr>
      <vt:lpstr>Civil</vt:lpstr>
      <vt:lpstr>Història de l’Art </vt:lpstr>
      <vt:lpstr>El naixement de la fotografia</vt:lpstr>
      <vt:lpstr>L’Impressionisme</vt:lpstr>
      <vt:lpstr>L' Impressionisme – Claude Monet</vt:lpstr>
      <vt:lpstr>Presentación de PowerPoint</vt:lpstr>
      <vt:lpstr>L' Impressionisme – Claude Monet</vt:lpstr>
      <vt:lpstr>L' Impressionisme – August Renoir</vt:lpstr>
      <vt:lpstr>Presentación de PowerPoint</vt:lpstr>
      <vt:lpstr>Presentación de PowerPoint</vt:lpstr>
      <vt:lpstr>L' Impressionisme – Edgar Degas</vt:lpstr>
      <vt:lpstr>Presentación de PowerPoint</vt:lpstr>
      <vt:lpstr>L' Impressionisme – Edgar Degas</vt:lpstr>
      <vt:lpstr>L' Impressionisme – Camille Pissarro</vt:lpstr>
      <vt:lpstr>L' Impressionisme – Camille Pissarro</vt:lpstr>
      <vt:lpstr>Presentación de PowerPoint</vt:lpstr>
      <vt:lpstr>EL POSTIMPRESSIONISME</vt:lpstr>
      <vt:lpstr>El Postimpressionisme – Paul Cézanne</vt:lpstr>
      <vt:lpstr>Presentación de PowerPoint</vt:lpstr>
      <vt:lpstr>El Postimpressionisme – Paul Cézanne</vt:lpstr>
      <vt:lpstr>Presentación de PowerPoint</vt:lpstr>
      <vt:lpstr>Presentación de PowerPoint</vt:lpstr>
      <vt:lpstr>Presentación de PowerPoint</vt:lpstr>
      <vt:lpstr>Presentación de PowerPoint</vt:lpstr>
      <vt:lpstr>El Postimpressionisme – Vincent Van Gogh</vt:lpstr>
      <vt:lpstr>Presentación de PowerPoint</vt:lpstr>
      <vt:lpstr>El Postimpressionisme – Vincent Van Gogh</vt:lpstr>
      <vt:lpstr>L' Impressionisme a Espanya - Joaquín Sorolla</vt:lpstr>
      <vt:lpstr>Presentación de PowerPoint</vt:lpstr>
      <vt:lpstr>Impressionisme a Espanya – Ramon Casas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Història de l’Art</dc:title>
  <dc:creator>Jordi</dc:creator>
  <cp:lastModifiedBy>Jordi Castellví</cp:lastModifiedBy>
  <cp:revision>94</cp:revision>
  <dcterms:created xsi:type="dcterms:W3CDTF">2009-01-18T17:57:51Z</dcterms:created>
  <dcterms:modified xsi:type="dcterms:W3CDTF">2016-11-16T22:02:52Z</dcterms:modified>
</cp:coreProperties>
</file>